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82" r:id="rId24"/>
    <p:sldId id="283" r:id="rId25"/>
    <p:sldId id="279" r:id="rId26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FFB9-FB34-4CE4-805C-D9CB6C77513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522B-8F90-41F3-83F5-591CBE5FCD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240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1E299-E3BC-4766-BE57-87219B6E9D8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1B11-27A8-44A3-94EC-D99CDBE33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6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CE0E28-ADA5-4121-94FA-001183705399}" type="datetime1">
              <a:rPr lang="cs-CZ" smtClean="0"/>
              <a:t>29.5.2020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41F3-8CBE-45B4-99D5-D04666EE966F}" type="datetime1">
              <a:rPr lang="cs-CZ" smtClean="0"/>
              <a:t>29.5.2020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513C-F76C-4224-9001-8FD0535B72A3}" type="datetime1">
              <a:rPr lang="cs-CZ" smtClean="0"/>
              <a:t>29.5.2020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50AA-A991-477D-B259-417483AAFFE3}" type="datetime1">
              <a:rPr lang="cs-CZ" smtClean="0"/>
              <a:t>29.5.2020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0FC2-4A83-4731-AFEC-7534E2181FE3}" type="datetime1">
              <a:rPr lang="cs-CZ" smtClean="0"/>
              <a:t>29.5.2020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8BEB-86D9-4773-9B5E-5A1A620DF658}" type="datetime1">
              <a:rPr lang="cs-CZ" smtClean="0"/>
              <a:t>29.5.2020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8ACD-64F9-4EC1-8297-4C81D4F6A0ED}" type="datetime1">
              <a:rPr lang="cs-CZ" smtClean="0"/>
              <a:t>29.5.2020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3581-3AA0-4871-BE99-4DED95C4369C}" type="datetime1">
              <a:rPr lang="cs-CZ" smtClean="0"/>
              <a:t>29.5.2020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D7B9-C0B6-497C-8CEF-5DDF207A1408}" type="datetime1">
              <a:rPr lang="cs-CZ" smtClean="0"/>
              <a:t>29.5.2020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496B-4F88-444B-AC53-04E518C6CA67}" type="datetime1">
              <a:rPr lang="cs-CZ" smtClean="0"/>
              <a:t>29.5.2020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50D-B10F-44FA-B790-41700B37C77B}" type="datetime1">
              <a:rPr lang="cs-CZ" smtClean="0"/>
              <a:t>29.5.2020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04583AA-2E46-4E01-A1D8-E613B8BE299F}" type="datetime1">
              <a:rPr lang="cs-CZ" smtClean="0"/>
              <a:t>29.5.2020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8A94A1-7A23-47B9-ACAF-A17B0E3A6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0" y="3933056"/>
            <a:ext cx="4248472" cy="1470025"/>
          </a:xfrm>
        </p:spPr>
        <p:txBody>
          <a:bodyPr>
            <a:noAutofit/>
          </a:bodyPr>
          <a:lstStyle/>
          <a:p>
            <a:r>
              <a:rPr lang="cs-CZ" sz="6600" b="1" dirty="0" smtClean="0"/>
              <a:t>Louky, pastviny a pole</a:t>
            </a:r>
            <a:endParaRPr lang="cs-CZ" sz="6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" y="2780928"/>
            <a:ext cx="4279192" cy="3024336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254" y="8263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ěkkýši 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– viz les</a:t>
            </a:r>
            <a:endParaRPr lang="cs-CZ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59632" y="1323482"/>
            <a:ext cx="3057148" cy="639762"/>
          </a:xfrm>
        </p:spPr>
        <p:txBody>
          <a:bodyPr/>
          <a:lstStyle/>
          <a:p>
            <a:r>
              <a:rPr lang="cs-CZ" dirty="0" smtClean="0"/>
              <a:t>páskovka keřová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" y="2492896"/>
            <a:ext cx="3705225" cy="24605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07258" y="1323482"/>
            <a:ext cx="3055717" cy="881382"/>
          </a:xfrm>
        </p:spPr>
        <p:txBody>
          <a:bodyPr>
            <a:normAutofit fontScale="92500"/>
          </a:bodyPr>
          <a:lstStyle/>
          <a:p>
            <a:r>
              <a:rPr lang="cs-CZ" sz="2600" dirty="0" smtClean="0"/>
              <a:t>slimáček polní </a:t>
            </a:r>
          </a:p>
          <a:p>
            <a:r>
              <a:rPr lang="cs-CZ" b="0" dirty="0" smtClean="0">
                <a:solidFill>
                  <a:schemeClr val="tx1"/>
                </a:solidFill>
              </a:rPr>
              <a:t>okusuje listy - škůdce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871830" cy="1931613"/>
          </a:xfrm>
        </p:spPr>
      </p:pic>
      <p:pic>
        <p:nvPicPr>
          <p:cNvPr id="4" name="23 - Sneci blu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250" out="1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252536" y="-2357"/>
            <a:ext cx="609600" cy="6096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6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kroužkovci </a:t>
            </a:r>
            <a:r>
              <a:rPr lang="cs-CZ" i="1" dirty="0">
                <a:solidFill>
                  <a:schemeClr val="accent1">
                    <a:lumMod val="50000"/>
                  </a:schemeClr>
                </a:solidFill>
              </a:rPr>
              <a:t>– viz 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rybník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0219" y="1700808"/>
            <a:ext cx="3057148" cy="639762"/>
          </a:xfrm>
        </p:spPr>
        <p:txBody>
          <a:bodyPr/>
          <a:lstStyle/>
          <a:p>
            <a:r>
              <a:rPr lang="cs-CZ" dirty="0" smtClean="0"/>
              <a:t>žížala obecná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568" y="2492896"/>
            <a:ext cx="3778009" cy="3744416"/>
          </a:xfrm>
        </p:spPr>
        <p:txBody>
          <a:bodyPr/>
          <a:lstStyle/>
          <a:p>
            <a:r>
              <a:rPr lang="cs-CZ" dirty="0" smtClean="0"/>
              <a:t>tělo složené z článků</a:t>
            </a:r>
          </a:p>
          <a:p>
            <a:r>
              <a:rPr lang="cs-CZ" dirty="0" smtClean="0"/>
              <a:t>v půdě – chodbičky – kypří a provzdušňuje ji</a:t>
            </a:r>
          </a:p>
          <a:p>
            <a:r>
              <a:rPr lang="cs-CZ" dirty="0" smtClean="0"/>
              <a:t>živí se bakteriemi, zbytky rostlin</a:t>
            </a:r>
          </a:p>
          <a:p>
            <a:r>
              <a:rPr lang="cs-CZ" smtClean="0"/>
              <a:t>obojetník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424144"/>
            <a:ext cx="3816350" cy="2824099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1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členovci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/>
              <a:t>pavoukovci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46707"/>
            <a:ext cx="5505758" cy="362239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86" y="4590207"/>
            <a:ext cx="1317625" cy="1292225"/>
          </a:xfrm>
        </p:spPr>
      </p:pic>
      <p:sp>
        <p:nvSpPr>
          <p:cNvPr id="8" name="TextovéPole 7"/>
          <p:cNvSpPr txBox="1"/>
          <p:nvPr/>
        </p:nvSpPr>
        <p:spPr>
          <a:xfrm>
            <a:off x="2500721" y="5013176"/>
            <a:ext cx="578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5DD5FF"/>
                </a:solidFill>
              </a:rPr>
              <a:t>běžník kopretinový</a:t>
            </a:r>
            <a:endParaRPr lang="cs-CZ" sz="3600" b="1" dirty="0">
              <a:solidFill>
                <a:srgbClr val="5DD5FF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309986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/>
              <a:t>hmyz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1. dvoukřídlý hmyz </a:t>
            </a:r>
            <a:b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mají jeden pár křídel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50554" y="1715214"/>
            <a:ext cx="3057148" cy="639762"/>
          </a:xfrm>
        </p:spPr>
        <p:txBody>
          <a:bodyPr>
            <a:normAutofit/>
          </a:bodyPr>
          <a:lstStyle/>
          <a:p>
            <a:r>
              <a:rPr lang="cs-CZ" b="0" dirty="0" smtClean="0">
                <a:solidFill>
                  <a:srgbClr val="00B0F0"/>
                </a:solidFill>
              </a:rPr>
              <a:t>pestřenka</a:t>
            </a:r>
            <a:endParaRPr lang="cs-CZ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57048" y="1715214"/>
            <a:ext cx="3055717" cy="639762"/>
          </a:xfrm>
        </p:spPr>
        <p:txBody>
          <a:bodyPr>
            <a:normAutofit/>
          </a:bodyPr>
          <a:lstStyle/>
          <a:p>
            <a:pPr algn="ctr"/>
            <a:r>
              <a:rPr lang="cs-CZ" b="0" dirty="0" smtClean="0">
                <a:solidFill>
                  <a:srgbClr val="00B0F0"/>
                </a:solidFill>
              </a:rPr>
              <a:t>bzučivka</a:t>
            </a:r>
            <a:endParaRPr lang="cs-CZ" b="0" dirty="0">
              <a:solidFill>
                <a:srgbClr val="00B0F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3737759" cy="2027259"/>
          </a:xfrm>
          <a:prstGeom prst="rect">
            <a:avLst/>
          </a:prstGeo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3456384" cy="230538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979" y="1095877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/>
              <a:t>hmyz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. motýli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1519233"/>
            <a:ext cx="3057148" cy="639762"/>
          </a:xfrm>
        </p:spPr>
        <p:txBody>
          <a:bodyPr>
            <a:normAutofit/>
          </a:bodyPr>
          <a:lstStyle/>
          <a:p>
            <a:r>
              <a:rPr lang="cs-CZ" b="0" dirty="0" smtClean="0">
                <a:solidFill>
                  <a:srgbClr val="00B0F0"/>
                </a:solidFill>
              </a:rPr>
              <a:t>otakárek fenyklový</a:t>
            </a:r>
            <a:endParaRPr lang="cs-CZ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8102" y="1463875"/>
            <a:ext cx="3055717" cy="639762"/>
          </a:xfrm>
        </p:spPr>
        <p:txBody>
          <a:bodyPr>
            <a:normAutofit/>
          </a:bodyPr>
          <a:lstStyle/>
          <a:p>
            <a:pPr algn="ctr"/>
            <a:r>
              <a:rPr lang="cs-CZ" b="0" dirty="0" smtClean="0">
                <a:solidFill>
                  <a:srgbClr val="00B0F0"/>
                </a:solidFill>
              </a:rPr>
              <a:t>babočka paví oko</a:t>
            </a:r>
            <a:endParaRPr lang="cs-CZ" b="0" dirty="0">
              <a:solidFill>
                <a:srgbClr val="00B0F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54976"/>
            <a:ext cx="2104107" cy="157808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58" y="2217979"/>
            <a:ext cx="2288803" cy="1715077"/>
          </a:xfrm>
          <a:prstGeom prst="rect">
            <a:avLst/>
          </a:prstGeom>
        </p:spPr>
      </p:pic>
      <p:sp>
        <p:nvSpPr>
          <p:cNvPr id="13" name="Zástupný symbol pro text 4"/>
          <p:cNvSpPr txBox="1">
            <a:spLocks/>
          </p:cNvSpPr>
          <p:nvPr/>
        </p:nvSpPr>
        <p:spPr>
          <a:xfrm>
            <a:off x="2812097" y="1988186"/>
            <a:ext cx="30557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0" dirty="0" smtClean="0">
                <a:solidFill>
                  <a:srgbClr val="00B0F0"/>
                </a:solidFill>
              </a:rPr>
              <a:t>babočka admirál</a:t>
            </a:r>
            <a:endParaRPr lang="cs-CZ" b="0" dirty="0">
              <a:solidFill>
                <a:srgbClr val="00B0F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72" y="2777020"/>
            <a:ext cx="2226530" cy="16684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7" y="4725144"/>
            <a:ext cx="2497460" cy="1664973"/>
          </a:xfrm>
          <a:prstGeom prst="rect">
            <a:avLst/>
          </a:prstGeom>
        </p:spPr>
      </p:pic>
      <p:sp>
        <p:nvSpPr>
          <p:cNvPr id="14" name="Zástupný symbol pro text 4"/>
          <p:cNvSpPr txBox="1">
            <a:spLocks/>
          </p:cNvSpPr>
          <p:nvPr/>
        </p:nvSpPr>
        <p:spPr>
          <a:xfrm>
            <a:off x="351778" y="3933056"/>
            <a:ext cx="30557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0" dirty="0" smtClean="0">
                <a:solidFill>
                  <a:srgbClr val="00B0F0"/>
                </a:solidFill>
              </a:rPr>
              <a:t>modrásek</a:t>
            </a:r>
            <a:endParaRPr lang="cs-CZ" b="0" dirty="0">
              <a:solidFill>
                <a:srgbClr val="00B0F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91317"/>
            <a:ext cx="2255582" cy="1691687"/>
          </a:xfrm>
          <a:prstGeom prst="rect">
            <a:avLst/>
          </a:prstGeom>
        </p:spPr>
      </p:pic>
      <p:sp>
        <p:nvSpPr>
          <p:cNvPr id="16" name="Zástupný symbol pro text 4"/>
          <p:cNvSpPr txBox="1">
            <a:spLocks/>
          </p:cNvSpPr>
          <p:nvPr/>
        </p:nvSpPr>
        <p:spPr>
          <a:xfrm>
            <a:off x="5684100" y="3933056"/>
            <a:ext cx="30557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0" dirty="0" smtClean="0">
                <a:solidFill>
                  <a:srgbClr val="00B0F0"/>
                </a:solidFill>
              </a:rPr>
              <a:t>žluťásek</a:t>
            </a:r>
            <a:endParaRPr lang="cs-CZ" b="0" dirty="0">
              <a:solidFill>
                <a:srgbClr val="00B0F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81" y="4920546"/>
            <a:ext cx="1269172" cy="127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2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59632" y="476672"/>
            <a:ext cx="3057148" cy="639762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brouci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1196752"/>
            <a:ext cx="3706001" cy="50405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slunéčko sedmitečné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živí se mšicemi</a:t>
            </a:r>
          </a:p>
          <a:p>
            <a:pPr marL="6858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kovařík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larva drátovec – škůdce na zahrádce</a:t>
            </a:r>
          </a:p>
          <a:p>
            <a:pPr marL="6858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mandelinka bramborová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škůdce</a:t>
            </a:r>
          </a:p>
          <a:p>
            <a:pPr marL="6858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hrobařík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rozkladač – živí se mrtvými těly živočichů</a:t>
            </a:r>
          </a:p>
          <a:p>
            <a:pPr marL="6858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32040" y="764704"/>
            <a:ext cx="3055717" cy="36004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slunéčko sedmitečné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239840" cy="1902058"/>
          </a:xfrm>
        </p:spPr>
      </p:pic>
      <p:sp>
        <p:nvSpPr>
          <p:cNvPr id="8" name="TextovéPole 7"/>
          <p:cNvSpPr txBox="1"/>
          <p:nvPr/>
        </p:nvSpPr>
        <p:spPr>
          <a:xfrm>
            <a:off x="5148064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kovařík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98" y="3861048"/>
            <a:ext cx="3189734" cy="21280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591" r="2296" b="3345"/>
          <a:stretch/>
        </p:blipFill>
        <p:spPr>
          <a:xfrm>
            <a:off x="6948264" y="2440136"/>
            <a:ext cx="1581804" cy="117353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0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259632" y="1052736"/>
            <a:ext cx="3057148" cy="63976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hrobařík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419475" cy="2760465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3672408" cy="63976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mandelinka bramborová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75" y="1988840"/>
            <a:ext cx="3458811" cy="2736304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4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blanokřídlý hmyz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91564" y="1628800"/>
            <a:ext cx="3057148" cy="639762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čmelák zemní</a:t>
            </a:r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899592" y="2420888"/>
            <a:ext cx="3419856" cy="2835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hnízdo v zemi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opylovač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chráněný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932040" y="1628800"/>
            <a:ext cx="3055717" cy="639762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vosa obecná</a:t>
            </a:r>
            <a:endParaRPr lang="cs-CZ" sz="2800" dirty="0"/>
          </a:p>
        </p:txBody>
      </p:sp>
      <p:pic>
        <p:nvPicPr>
          <p:cNvPr id="11" name="Zástupný symbol pro obsah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5" y="3789040"/>
            <a:ext cx="3419475" cy="2568025"/>
          </a:xfrm>
          <a:prstGeom prst="rect">
            <a:avLst/>
          </a:prstGeom>
        </p:spPr>
      </p:pic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645152" y="2492895"/>
            <a:ext cx="3815280" cy="38641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hnízdo z papíroviny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živí se plody, hmyzem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žihadlo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27" y="3908863"/>
            <a:ext cx="3368726" cy="244820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6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rovnokřídlý hmyz</a:t>
            </a:r>
            <a:br>
              <a:rPr lang="cs-CZ" dirty="0" smtClean="0"/>
            </a:br>
            <a:r>
              <a:rPr lang="cs-CZ" sz="2200" dirty="0" smtClean="0">
                <a:solidFill>
                  <a:schemeClr val="tx1"/>
                </a:solidFill>
              </a:rPr>
              <a:t>2 páry křídel – 1. tuhý, pod ním složený 2. blanitý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1420" y="1700808"/>
            <a:ext cx="3292404" cy="423738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saranče čárkovaná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899592" y="2204864"/>
            <a:ext cx="3419856" cy="30518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býložravá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krátká tykadla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3055717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kobylka zelená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645152" y="2204864"/>
            <a:ext cx="3815280" cy="4152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masožravá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dlouhá tykadla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22047"/>
            <a:ext cx="2092454" cy="31368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17" y="3442146"/>
            <a:ext cx="4032448" cy="26967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cvrček polní</a:t>
            </a:r>
            <a:endParaRPr lang="cs-CZ" sz="24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0" y="1700213"/>
            <a:ext cx="6198393" cy="4132262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2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</a:t>
            </a:r>
            <a:r>
              <a:rPr lang="cs-CZ" b="1" dirty="0" smtClean="0"/>
              <a:t>ravní společenstva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cs-CZ" dirty="0" smtClean="0"/>
              <a:t>rozmanitá, liší se podle množství vody, vlastností půdy,…</a:t>
            </a:r>
          </a:p>
          <a:p>
            <a:r>
              <a:rPr lang="cs-CZ" dirty="0" smtClean="0"/>
              <a:t>nedostatek vody –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kamenité stráně, skalní stepi </a:t>
            </a:r>
            <a:r>
              <a:rPr lang="cs-CZ" dirty="0" smtClean="0"/>
              <a:t>(</a:t>
            </a:r>
            <a:r>
              <a:rPr lang="cs-CZ" dirty="0"/>
              <a:t>stepi = přirozené travnaté </a:t>
            </a:r>
            <a:r>
              <a:rPr lang="cs-CZ" dirty="0" smtClean="0"/>
              <a:t>porosty)</a:t>
            </a:r>
          </a:p>
          <a:p>
            <a:r>
              <a:rPr lang="cs-CZ" dirty="0" smtClean="0"/>
              <a:t>hodně vody (záplavy) –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údolní nivy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pastviny</a:t>
            </a:r>
            <a:r>
              <a:rPr lang="cs-CZ" dirty="0" smtClean="0"/>
              <a:t> – tráva spásaná dobytkem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louky</a:t>
            </a:r>
            <a:r>
              <a:rPr lang="cs-CZ" dirty="0" smtClean="0"/>
              <a:t> – 2x do roka sečené, otava = druhá tráva, traviny s bohatými kořeny, bez kosení – rozšíření dřevin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8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solidFill>
                  <a:schemeClr val="accent1">
                    <a:lumMod val="50000"/>
                  </a:schemeClr>
                </a:solidFill>
              </a:rPr>
              <a:t>Živočichové</a:t>
            </a:r>
            <a:br>
              <a:rPr lang="cs-CZ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800" b="1" dirty="0" smtClean="0">
                <a:solidFill>
                  <a:srgbClr val="FFC000"/>
                </a:solidFill>
              </a:rPr>
              <a:t>obratlovci</a:t>
            </a:r>
            <a:endParaRPr lang="cs-CZ" sz="4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Savci - zajíci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3634688" cy="4464496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zajíc polní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dlouhé ušní boltce,</a:t>
            </a:r>
          </a:p>
          <a:p>
            <a:pPr>
              <a:buFont typeface="Arial" pitchFamily="34" charset="0"/>
              <a:buChar char="•"/>
            </a:pPr>
            <a:r>
              <a:rPr lang="cs-CZ" smtClean="0"/>
              <a:t>kratší přední </a:t>
            </a:r>
            <a:r>
              <a:rPr lang="cs-CZ" dirty="0" smtClean="0"/>
              <a:t>nohy než zadní</a:t>
            </a:r>
          </a:p>
        </p:txBody>
      </p:sp>
      <p:pic>
        <p:nvPicPr>
          <p:cNvPr id="5" name="Zástupný symbol pro obsah 4" descr="zajic-polni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3671888" cy="2445851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788024" y="1628800"/>
            <a:ext cx="3634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králík divoký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menší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kratší uši i končetiny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ek 6" descr="králí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7032"/>
            <a:ext cx="3600400" cy="247382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92" y="84701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Savci - hlodavci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0541" y="1220220"/>
            <a:ext cx="3634688" cy="4464496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hraboš polní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824535" y="1232126"/>
            <a:ext cx="3634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křeček polní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Zástupný symbol pro obsah 8" descr="hraboš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704609" y="1736514"/>
            <a:ext cx="2815448" cy="2016224"/>
          </a:xfrm>
        </p:spPr>
      </p:pic>
      <p:pic>
        <p:nvPicPr>
          <p:cNvPr id="10" name="Obrázek 9" descr="křeč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935" y="1736514"/>
            <a:ext cx="3030267" cy="20162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529323" y="4797152"/>
            <a:ext cx="222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sysel obecný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27550"/>
            <a:ext cx="3021845" cy="2417476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92" y="84701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Savci - hmyzožravci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0541" y="1220220"/>
            <a:ext cx="3634688" cy="4464496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krtek obecný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přední končetiny lopatovitě rozšířené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zakrnělé oči, ušní boltce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výborný čich</a:t>
            </a:r>
          </a:p>
        </p:txBody>
      </p:sp>
      <p:pic>
        <p:nvPicPr>
          <p:cNvPr id="8" name="Joy">
            <a:hlinkClick r:id="" action="ppaction://media"/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941" y="249712"/>
            <a:ext cx="609600" cy="609600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" y="4371611"/>
            <a:ext cx="1902729" cy="19027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39461"/>
            <a:ext cx="4016269" cy="2983514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9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Louka jako celek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organismy zde žijí také ve složitých vzájemných vztazích, vytvářejí složité potravní řetězce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př.: </a:t>
            </a:r>
            <a:r>
              <a:rPr lang="cs-CZ" i="1" dirty="0" smtClean="0"/>
              <a:t>str. 119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travní společenstva se v průběhu roku mění v závislosti na okolní teplotě, množství vody, na péči lidí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29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683568" y="836712"/>
            <a:ext cx="3778704" cy="53285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cs-CZ" sz="7200" b="1" dirty="0" smtClean="0">
                <a:solidFill>
                  <a:srgbClr val="C00000"/>
                </a:solidFill>
              </a:rPr>
              <a:t>A</a:t>
            </a:r>
          </a:p>
          <a:p>
            <a:pPr marL="525780" indent="-457200">
              <a:buFont typeface="+mj-lt"/>
              <a:buAutoNum type="arabicPeriod"/>
            </a:pPr>
            <a:r>
              <a:rPr lang="cs-CZ" sz="7200" b="1" dirty="0" smtClean="0">
                <a:solidFill>
                  <a:schemeClr val="tx1"/>
                </a:solidFill>
                <a:cs typeface="Times New Roman" pitchFamily="18" charset="0"/>
              </a:rPr>
              <a:t>Zařaď živočichy do řády hmyzu: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slunéčko sedmitečné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žluťásek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kobylka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čmelák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mšice</a:t>
            </a:r>
          </a:p>
          <a:p>
            <a:pPr marL="525780" indent="-457200">
              <a:buAutoNum type="arabicPeriod" startAt="2"/>
            </a:pPr>
            <a:r>
              <a:rPr lang="cs-CZ" sz="7200" b="1" dirty="0" smtClean="0">
                <a:solidFill>
                  <a:schemeClr val="tx1"/>
                </a:solidFill>
                <a:cs typeface="Times New Roman" pitchFamily="18" charset="0"/>
              </a:rPr>
              <a:t>Vysvětli: 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rovnokřídlý hmyz</a:t>
            </a:r>
          </a:p>
          <a:p>
            <a:pPr marL="525780" indent="-457200">
              <a:buAutoNum type="arabicPeriod" startAt="3"/>
            </a:pPr>
            <a:r>
              <a:rPr lang="cs-CZ" sz="7200" b="1" dirty="0" smtClean="0">
                <a:solidFill>
                  <a:schemeClr val="tx1"/>
                </a:solidFill>
                <a:cs typeface="Times New Roman" pitchFamily="18" charset="0"/>
              </a:rPr>
              <a:t>Napiš název hmyzu:</a:t>
            </a:r>
          </a:p>
          <a:p>
            <a:pPr marL="525780" indent="-457200">
              <a:buFontTx/>
              <a:buChar char="-"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jeho larva je drátovec</a:t>
            </a:r>
          </a:p>
          <a:p>
            <a:pPr marL="525780" indent="-457200">
              <a:buFontTx/>
              <a:buChar char="-"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hnízdo z papírové hmoty</a:t>
            </a:r>
          </a:p>
          <a:p>
            <a:pPr marL="525780" indent="-457200">
              <a:buAutoNum type="arabicPeriod" startAt="4"/>
            </a:pPr>
            <a:r>
              <a:rPr lang="cs-CZ" sz="7200" b="1" dirty="0" smtClean="0">
                <a:solidFill>
                  <a:schemeClr val="tx1"/>
                </a:solidFill>
                <a:cs typeface="Times New Roman" pitchFamily="18" charset="0"/>
              </a:rPr>
              <a:t>Význam žížaly</a:t>
            </a:r>
          </a:p>
          <a:p>
            <a:pPr marL="525780" indent="-457200">
              <a:buAutoNum type="arabicPeriod" startAt="4"/>
            </a:pPr>
            <a:r>
              <a:rPr lang="cs-CZ" sz="7200" b="1" dirty="0" smtClean="0">
                <a:solidFill>
                  <a:schemeClr val="tx1"/>
                </a:solidFill>
                <a:cs typeface="Times New Roman" pitchFamily="18" charset="0"/>
              </a:rPr>
              <a:t>3 keře ekosystému Louky</a:t>
            </a:r>
          </a:p>
          <a:p>
            <a:pPr marL="525780" indent="-457200">
              <a:buAutoNum type="arabicPeriod" startAt="4"/>
            </a:pPr>
            <a:r>
              <a:rPr lang="cs-CZ" sz="7200" b="1" dirty="0" smtClean="0">
                <a:solidFill>
                  <a:schemeClr val="tx1"/>
                </a:solidFill>
                <a:cs typeface="Times New Roman" pitchFamily="18" charset="0"/>
              </a:rPr>
              <a:t>Vysvětli pojem: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lužní niva</a:t>
            </a:r>
          </a:p>
          <a:p>
            <a:pPr marL="525780" indent="-457200">
              <a:buNone/>
            </a:pPr>
            <a:r>
              <a:rPr lang="cs-CZ" sz="7200" dirty="0" smtClean="0">
                <a:solidFill>
                  <a:schemeClr val="tx1"/>
                </a:solidFill>
                <a:cs typeface="Times New Roman" pitchFamily="18" charset="0"/>
              </a:rPr>
              <a:t>ekologické zemědělství</a:t>
            </a:r>
          </a:p>
          <a:p>
            <a:pPr marL="525780" indent="-457200">
              <a:buFontTx/>
              <a:buChar char="-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525780" indent="-457200">
              <a:buAutoNum type="arabicPeriod" startAt="2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525780" indent="-45720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	</a:t>
            </a:r>
          </a:p>
          <a:p>
            <a:pPr marL="525780" indent="-457200">
              <a:buAutoNum type="arabicPeriod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525780" indent="-45720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4645152" y="764704"/>
            <a:ext cx="3671264" cy="53285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B</a:t>
            </a:r>
          </a:p>
          <a:p>
            <a:pPr marL="525780" indent="-457200">
              <a:buAutoNum type="arabicPeriod"/>
            </a:pPr>
            <a:r>
              <a:rPr lang="cs-CZ" sz="2300" b="1" dirty="0" smtClean="0">
                <a:solidFill>
                  <a:schemeClr val="tx1"/>
                </a:solidFill>
              </a:rPr>
              <a:t>Zařaď živočichy do řády hmyzu:</a:t>
            </a:r>
          </a:p>
          <a:p>
            <a:pPr marL="525780" indent="-45720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mandelinka bramborová</a:t>
            </a:r>
          </a:p>
          <a:p>
            <a:pPr marL="525780" indent="-45720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modrásek</a:t>
            </a:r>
          </a:p>
          <a:p>
            <a:pPr marL="525780" indent="-45720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mšice</a:t>
            </a:r>
          </a:p>
          <a:p>
            <a:pPr marL="525780" indent="-45720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saranče</a:t>
            </a:r>
          </a:p>
          <a:p>
            <a:pPr marL="525780" indent="-457200">
              <a:buNone/>
            </a:pPr>
            <a:r>
              <a:rPr lang="cs-CZ" sz="2300" dirty="0" smtClean="0">
                <a:solidFill>
                  <a:schemeClr val="tx1"/>
                </a:solidFill>
              </a:rPr>
              <a:t>vosa</a:t>
            </a:r>
          </a:p>
          <a:p>
            <a:pPr marL="525780" indent="-457200">
              <a:buAutoNum type="arabicPeriod" startAt="2"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Vysvětli: </a:t>
            </a:r>
          </a:p>
          <a:p>
            <a:pPr marL="525780" indent="-457200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blanokřídlý hmyz</a:t>
            </a:r>
          </a:p>
          <a:p>
            <a:pPr marL="525780" indent="-457200">
              <a:buAutoNum type="arabicPeriod" startAt="3"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Napiš název hmyzu:</a:t>
            </a:r>
          </a:p>
          <a:p>
            <a:pPr marL="525780" indent="-45720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živí se mšicemi</a:t>
            </a:r>
          </a:p>
          <a:p>
            <a:pPr marL="525780" indent="-45720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hnízdo v zemi</a:t>
            </a:r>
          </a:p>
          <a:p>
            <a:pPr marL="525780" indent="-457200">
              <a:buAutoNum type="arabicPeriod" startAt="4"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Význam žížaly</a:t>
            </a:r>
          </a:p>
          <a:p>
            <a:pPr marL="525780" indent="-457200">
              <a:buAutoNum type="arabicPeriod" startAt="4"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3 keře ekosystému Louky</a:t>
            </a:r>
          </a:p>
          <a:p>
            <a:pPr marL="525780" indent="-457200">
              <a:buAutoNum type="arabicPeriod" startAt="4"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Vysvětli pojem:</a:t>
            </a:r>
          </a:p>
          <a:p>
            <a:pPr marL="525780" indent="-457200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eroze</a:t>
            </a:r>
          </a:p>
          <a:p>
            <a:pPr marL="525780" indent="-457200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pastviny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hospodářsky důležité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monokultura</a:t>
            </a:r>
            <a:r>
              <a:rPr lang="cs-CZ" dirty="0" smtClean="0"/>
              <a:t> = 1 plodina, nutné zásahy člověka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kulturní step </a:t>
            </a:r>
            <a:r>
              <a:rPr lang="cs-CZ" dirty="0" smtClean="0"/>
              <a:t>= krajina s poli</a:t>
            </a:r>
          </a:p>
          <a:p>
            <a:r>
              <a:rPr lang="cs-CZ" dirty="0" smtClean="0"/>
              <a:t>ozim = rostliny seté na podzim</a:t>
            </a:r>
          </a:p>
          <a:p>
            <a:r>
              <a:rPr lang="cs-CZ" u="sng" dirty="0" smtClean="0"/>
              <a:t>práce na poli: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podzim – rytí, hnojení</a:t>
            </a:r>
          </a:p>
          <a:p>
            <a:pPr marL="68580" indent="0">
              <a:buNone/>
            </a:pPr>
            <a:r>
              <a:rPr lang="cs-CZ" dirty="0" smtClean="0"/>
              <a:t>   jaro – provzdušnění půdy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průběžně – odstraňování plevele, škůdců, 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 provzdušňování, zalévání, někdy přihnojování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marL="6858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7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908720"/>
            <a:ext cx="6777317" cy="4923909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ekologické zemědělství </a:t>
            </a:r>
            <a:r>
              <a:rPr lang="cs-CZ" dirty="0"/>
              <a:t>– bez umělých hnojiv a chemických postřiků, střídání </a:t>
            </a:r>
            <a:r>
              <a:rPr lang="cs-CZ" dirty="0" smtClean="0"/>
              <a:t>plodin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eroze</a:t>
            </a:r>
            <a:r>
              <a:rPr lang="cs-CZ" dirty="0" smtClean="0"/>
              <a:t> 	– odnos půdy</a:t>
            </a:r>
          </a:p>
          <a:p>
            <a:pPr marL="68580" indent="0">
              <a:buNone/>
            </a:pPr>
            <a:r>
              <a:rPr lang="cs-CZ" dirty="0"/>
              <a:t>	</a:t>
            </a:r>
            <a:r>
              <a:rPr lang="cs-CZ" dirty="0" smtClean="0"/>
              <a:t>	-  brání jí meze, rozptýlená 			zeleň(skupiny keřů, lesíky)</a:t>
            </a:r>
          </a:p>
          <a:p>
            <a:pPr marL="6858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5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 smtClean="0"/>
              <a:t>Rostliny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>
                <a:solidFill>
                  <a:schemeClr val="accent2"/>
                </a:solidFill>
              </a:rPr>
              <a:t>traviny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899592" y="1700808"/>
            <a:ext cx="3057148" cy="864096"/>
          </a:xfrm>
        </p:spPr>
        <p:txBody>
          <a:bodyPr/>
          <a:lstStyle/>
          <a:p>
            <a:r>
              <a:rPr lang="cs-CZ" dirty="0"/>
              <a:t>kostřava luční</a:t>
            </a:r>
          </a:p>
          <a:p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062177" cy="4086536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5292080" y="1484784"/>
            <a:ext cx="3055717" cy="639762"/>
          </a:xfrm>
        </p:spPr>
        <p:txBody>
          <a:bodyPr/>
          <a:lstStyle/>
          <a:p>
            <a:r>
              <a:rPr lang="cs-CZ" dirty="0" smtClean="0"/>
              <a:t>srha říznačka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2683973" cy="4038811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 smtClean="0"/>
              <a:t>Rostliny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>
                <a:solidFill>
                  <a:schemeClr val="accent2"/>
                </a:solidFill>
              </a:rPr>
              <a:t>traviny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899592" y="1700808"/>
            <a:ext cx="3057148" cy="864096"/>
          </a:xfrm>
        </p:spPr>
        <p:txBody>
          <a:bodyPr/>
          <a:lstStyle/>
          <a:p>
            <a:r>
              <a:rPr lang="cs-CZ" dirty="0" smtClean="0"/>
              <a:t>bojínek luční</a:t>
            </a:r>
            <a:endParaRPr lang="cs-CZ" dirty="0"/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5292080" y="1484784"/>
            <a:ext cx="3055717" cy="639762"/>
          </a:xfrm>
        </p:spPr>
        <p:txBody>
          <a:bodyPr/>
          <a:lstStyle/>
          <a:p>
            <a:r>
              <a:rPr lang="cs-CZ" dirty="0" smtClean="0"/>
              <a:t>psárka luční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5"/>
            <a:ext cx="2689391" cy="396826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0" y="2276872"/>
            <a:ext cx="2615495" cy="3859227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dirty="0" smtClean="0"/>
              <a:t>další byliny</a:t>
            </a:r>
            <a:r>
              <a:rPr lang="cs-CZ" b="1" dirty="0" smtClean="0"/>
              <a:t> </a:t>
            </a:r>
            <a:br>
              <a:rPr lang="cs-CZ" b="1" dirty="0" smtClean="0"/>
            </a:b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2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35896" y="764704"/>
            <a:ext cx="1944216" cy="601136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chemeClr val="accent2"/>
                </a:solidFill>
              </a:rPr>
              <a:t>keře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3057148" cy="606891"/>
          </a:xfrm>
        </p:spPr>
        <p:txBody>
          <a:bodyPr/>
          <a:lstStyle/>
          <a:p>
            <a:pPr algn="ctr"/>
            <a:r>
              <a:rPr lang="cs-CZ" dirty="0" smtClean="0"/>
              <a:t>hloh obecný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2808312" cy="2227927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7544" y="3501008"/>
            <a:ext cx="3055717" cy="567754"/>
          </a:xfrm>
        </p:spPr>
        <p:txBody>
          <a:bodyPr/>
          <a:lstStyle/>
          <a:p>
            <a:pPr algn="ctr"/>
            <a:r>
              <a:rPr lang="cs-CZ" dirty="0" smtClean="0"/>
              <a:t>růže šípková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36440"/>
            <a:ext cx="2615325" cy="1736576"/>
          </a:xfrm>
        </p:spPr>
      </p:pic>
      <p:sp>
        <p:nvSpPr>
          <p:cNvPr id="10" name="Zástupný symbol pro text 5"/>
          <p:cNvSpPr txBox="1">
            <a:spLocks/>
          </p:cNvSpPr>
          <p:nvPr/>
        </p:nvSpPr>
        <p:spPr>
          <a:xfrm>
            <a:off x="3347864" y="1322754"/>
            <a:ext cx="3055717" cy="495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trnka obecná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2" y="4111313"/>
            <a:ext cx="3038111" cy="2278583"/>
          </a:xfrm>
          <a:prstGeom prst="rect">
            <a:avLst/>
          </a:prstGeom>
        </p:spPr>
      </p:pic>
      <p:sp>
        <p:nvSpPr>
          <p:cNvPr id="12" name="Zástupný symbol pro text 5"/>
          <p:cNvSpPr txBox="1">
            <a:spLocks/>
          </p:cNvSpPr>
          <p:nvPr/>
        </p:nvSpPr>
        <p:spPr>
          <a:xfrm>
            <a:off x="3563888" y="3827436"/>
            <a:ext cx="3055717" cy="567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líska obecná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11" y="4354836"/>
            <a:ext cx="2764905" cy="2073679"/>
          </a:xfrm>
          <a:prstGeom prst="rect">
            <a:avLst/>
          </a:prstGeom>
        </p:spPr>
      </p:pic>
      <p:sp>
        <p:nvSpPr>
          <p:cNvPr id="14" name="Zástupný symbol pro text 5"/>
          <p:cNvSpPr txBox="1">
            <a:spLocks/>
          </p:cNvSpPr>
          <p:nvPr/>
        </p:nvSpPr>
        <p:spPr>
          <a:xfrm>
            <a:off x="5940152" y="908720"/>
            <a:ext cx="2617166" cy="5677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trnovník akát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71" y="1598725"/>
            <a:ext cx="2222699" cy="2963599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solidFill>
                  <a:schemeClr val="accent1">
                    <a:lumMod val="50000"/>
                  </a:schemeClr>
                </a:solidFill>
              </a:rPr>
              <a:t>Živočichové</a:t>
            </a:r>
            <a:br>
              <a:rPr lang="cs-CZ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4800" b="1" dirty="0" smtClean="0">
                <a:solidFill>
                  <a:srgbClr val="FFC000"/>
                </a:solidFill>
              </a:rPr>
              <a:t>bezobratlí</a:t>
            </a:r>
            <a:endParaRPr lang="cs-CZ" sz="4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94A1-7A23-47B9-ACAF-A17B0E3A6F9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7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482</TotalTime>
  <Words>468</Words>
  <Application>Microsoft Office PowerPoint</Application>
  <PresentationFormat>Předvádění na obrazovce (4:3)</PresentationFormat>
  <Paragraphs>173</Paragraphs>
  <Slides>25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Austin</vt:lpstr>
      <vt:lpstr>Louky, pastviny a pole</vt:lpstr>
      <vt:lpstr>Travní společenstva</vt:lpstr>
      <vt:lpstr>Pole</vt:lpstr>
      <vt:lpstr>Prezentace aplikace PowerPoint</vt:lpstr>
      <vt:lpstr>Rostliny  traviny</vt:lpstr>
      <vt:lpstr>Rostliny  traviny</vt:lpstr>
      <vt:lpstr>další byliny  </vt:lpstr>
      <vt:lpstr>keře</vt:lpstr>
      <vt:lpstr>Živočichové bezobratlí</vt:lpstr>
      <vt:lpstr>měkkýši – viz les</vt:lpstr>
      <vt:lpstr>kroužkovci – viz rybník</vt:lpstr>
      <vt:lpstr>členovci pavoukovci </vt:lpstr>
      <vt:lpstr>hmyz 1. dvoukřídlý hmyz  mají jeden pár křídel</vt:lpstr>
      <vt:lpstr>hmyz 2. motýli</vt:lpstr>
      <vt:lpstr>Prezentace aplikace PowerPoint</vt:lpstr>
      <vt:lpstr>Prezentace aplikace PowerPoint</vt:lpstr>
      <vt:lpstr>blanokřídlý hmyz </vt:lpstr>
      <vt:lpstr>rovnokřídlý hmyz 2 páry křídel – 1. tuhý, pod ním složený 2. blanitý </vt:lpstr>
      <vt:lpstr>cvrček polní</vt:lpstr>
      <vt:lpstr>Živočichové obratlovci</vt:lpstr>
      <vt:lpstr>Savci - zajíci</vt:lpstr>
      <vt:lpstr>Savci - hlodavci</vt:lpstr>
      <vt:lpstr>Savci - hmyzožravci</vt:lpstr>
      <vt:lpstr>Louka jako celek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Louky, pastviny a pole</dc:title>
  <dc:creator>uživatel klasifikace</dc:creator>
  <cp:lastModifiedBy>Kleiblova Miluse</cp:lastModifiedBy>
  <cp:revision>35</cp:revision>
  <cp:lastPrinted>2020-05-29T18:14:06Z</cp:lastPrinted>
  <dcterms:created xsi:type="dcterms:W3CDTF">2018-05-09T06:32:30Z</dcterms:created>
  <dcterms:modified xsi:type="dcterms:W3CDTF">2020-05-29T18:14:15Z</dcterms:modified>
</cp:coreProperties>
</file>